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60" r:id="rId1"/>
  </p:sldMasterIdLst>
  <p:notesMasterIdLst>
    <p:notesMasterId r:id="rId18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4" autoAdjust="0"/>
    <p:restoredTop sz="85560" autoAdjust="0"/>
  </p:normalViewPr>
  <p:slideViewPr>
    <p:cSldViewPr>
      <p:cViewPr varScale="1">
        <p:scale>
          <a:sx n="67" d="100"/>
          <a:sy n="67" d="100"/>
        </p:scale>
        <p:origin x="124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41ECE4-ABB2-4F96-BA92-C990E98519B9}" type="datetime1">
              <a:rPr lang="ru-RU" smtClean="0"/>
              <a:t>25.03.2021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5F8E-C3A8-4235-BD01-EE1ACAA97434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F171-832E-4869-922D-E5CB08275789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A841A6-38A9-4AE5-8EDD-77F38EA7C22C}" type="datetime1">
              <a:rPr lang="ru-RU" smtClean="0"/>
              <a:t>25.03.2021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DBB4C3-C6A9-43C2-9A0A-D02B284D9606}" type="datetime1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6486-76D2-4727-8BA5-732B6994B5C5}" type="datetime1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C4B5-E5E4-48B6-B2DD-56C5CE6E58CD}" type="datetime1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00AF11-0F10-4DAA-9D79-486E59F53378}" type="datetime1">
              <a:rPr lang="ru-RU" smtClean="0"/>
              <a:t>25.03.2021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12-1157-445D-A2DF-3F219FAA9D90}" type="datetime1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4F01D8-67B5-489B-A243-72DA8A8DA529}" type="datetime1">
              <a:rPr lang="ru-RU" smtClean="0"/>
              <a:t>25.03.2021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C5234B-A3C9-46B4-B874-77CC4591058E}" type="datetime1">
              <a:rPr lang="ru-RU" smtClean="0"/>
              <a:t>25.03.2021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C1BD55-643C-4204-BC5A-F5FFA5E84B7A}" type="datetime1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161112" cy="77809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08912" cy="506117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Амперметрлік тирлеу. </a:t>
            </a:r>
            <a:r>
              <a:rPr lang="kk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Кондуктометрия.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А.Г.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DACA9B-6331-4446-A497-FA4189B3F85A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476672"/>
                <a:ext cx="8003232" cy="5997280"/>
              </a:xfrm>
            </p:spPr>
            <p:txBody>
              <a:bodyPr>
                <a:normAutofit fontScale="92500" lnSpcReduction="2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Меншікті кедергіге кері шама </a:t>
                </a:r>
                <a:r>
                  <a:rPr lang="kk-KZ" sz="2400" i="1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меншікті электрөткізгіш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деп аталады және ол 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χ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белгісімен белгіленеді.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χ</a:t>
                </a:r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𝜌</m:t>
                        </m:r>
                      </m:den>
                    </m:f>
                  </m:oMath>
                </a14:m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Ом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·см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400" kern="1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немесе</a:t>
                </a:r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(См/</a:t>
                </a: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χ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num>
                      <m:den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G</a:t>
                </a: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θ,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мұндағы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 = 1/R – электролит ерітіндісінің электрөткізгіштігі (Ом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немесе Cм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(сименс)), θ – ұяшық тұрақтысы (см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 Ұяшық тұрақтысын тәжірибе жүзінде градуирлеу графигі арқылы анық­тайды. Көп жағдайда KCl ерітіндісінің электрөткізгіштігі қолда­нылады, ол ерітіндінің концентрациясына тәуелді.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Меншікті электр өткізгіштігі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 өлшеу үшін жина­ла­тын құ­рыл­ғы қарапайым ұяшық, оны бір иықты жүйе ретінде компен­сациялық электр құрылғысы ретінде қосып кедергіні өлшейді. Электродтар платина, күміс немесе шойыннан тұрады. Ұяшықта өлшенген кедергіні R пайдаланып меншікті электр өткізгіштікті есептеуге болады.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DACA9B-6331-4446-A497-FA4189B3F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476672"/>
                <a:ext cx="8003232" cy="5997280"/>
              </a:xfrm>
              <a:blipFill>
                <a:blip r:embed="rId2"/>
                <a:stretch>
                  <a:fillRect t="-1423" r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6FFC40-6468-4BDF-B63A-A289E388340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5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DD37D7-5CF7-4B0E-82F7-AEE8690FB3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931224" cy="614129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Меншікті электрөткізгіштік аддитивті шама ол ерітіндідегі барлық иондарға тәуелді: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 =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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z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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диссоциациялану дәрежесі; C – ерітінді концентра­циясы моль экв/см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z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иондардың заряды;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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иондар­дың қозғалғыштығы.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Аналитикалық белгі арқылы ерітіндінің сапалық құрамы анықталмайды, қоспада құрамын анықтау күрделі.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7535C4-D3E1-458B-927F-78D4722029E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194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9D64C1-EEB0-4E5A-B12C-395CE8F869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466364"/>
            <a:ext cx="7467600" cy="5925272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kk-KZ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Аналитика­лық белгі алу үшін көптеген факторлардың әсері бар: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457200" algn="just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электролит табиғаты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соғұрлым χ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457200" algn="just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еріткіш табиғаты (диэлектрлік өтімділік (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сайын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соғұрлым χ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 algn="just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тұтқырлық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kk-KZ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сайын 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соғұрлым χ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kk-KZ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 algn="just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kk-KZ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температура t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соғұрлым χ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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Зерттеуді тұрақты температурада өткізген жөн;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7200" algn="just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электролит концентрациясы (сұйытылған ерітінділерде χ = ƒ(C) түзу сызықты, ал концентрлі ерітінділер үшін ауытқулар болады 3-сурет).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F4EAF6-9A61-4BFE-BAE4-604354F6A5F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312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0121AA2-D95B-41BE-AADE-4FBEA9733AE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602742"/>
            <a:ext cx="7848872" cy="5652516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E14843-6B4E-4D92-B05D-ACF4B9451A7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45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44694F6-5A52-46DB-A774-A8AB18F6D222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332656"/>
                <a:ext cx="8075240" cy="6141296"/>
              </a:xfrm>
            </p:spPr>
            <p:txBody>
              <a:bodyPr>
                <a:normAutofit fontScale="62500" lnSpcReduction="2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Әдісте иондардың қозғалғыштығына қарай есептеулер жүр­гі­зілетіндіктен эквивалентті электрөткізгіштікті (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қолдан­ған жөн, ол электродтар арақашықтығы 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l=1 см болған жағдайдағы құрамында 1 моль-экв электролит бар ерітіндінің электрөткіз­гіш­тігі, оның өлшем бірлігі См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см</a:t>
                </a:r>
                <a:r>
                  <a:rPr lang="kk-KZ" sz="29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/моль-экв. 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Эквивалентті элек­трөткізгіштік есептеу арқылы анықталады. 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9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</m:t>
                      </m:r>
                      <m:r>
                        <a:rPr lang="kk-KZ" sz="2900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9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kk-KZ" sz="29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χ</m:t>
                          </m:r>
                          <m:r>
                            <a:rPr lang="kk-KZ" sz="29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</m:t>
                          </m:r>
                          <m:r>
                            <a:rPr lang="en-US" sz="29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kk-KZ" sz="29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Сэкв</m:t>
                          </m:r>
                        </m:den>
                      </m:f>
                    </m:oMath>
                  </m:oMathPara>
                </a14:m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Эквивалентті электрөткізгіштікке әсер ететін факторлар: 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электролит табиғаты 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немесе 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F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±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9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мұндағы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диссоциациялану дәрежесі;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–иондардың қоз­ғалғыштығы; F – Фарадей саны; U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±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иондардың қозғалу жыл­дам­дығы. Аса сұйытылған ерітінділерде С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болғанда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тең, сонда </a:t>
                </a:r>
                <a:r>
                  <a:rPr lang="kk-KZ" sz="29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иондардың тәуелсіз қозғалу заңы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Кольрауш теңдеуі­мен сипатталады: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kk-KZ" sz="29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9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мұндағы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аса сұйытылған ерітінділердің шекті электрөткіз­гіштігі;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kk-KZ" sz="29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және </a:t>
                </a:r>
                <a:r>
                  <a:rPr lang="en-US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lang="kk-KZ" sz="29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sz="29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kk-KZ" sz="29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иондардың шекті қозғалғыштығы (анықта­малық мәндер).</a:t>
                </a:r>
                <a:endParaRPr lang="ru-RU" sz="2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44694F6-5A52-46DB-A774-A8AB18F6D2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332656"/>
                <a:ext cx="8075240" cy="6141296"/>
              </a:xfrm>
              <a:blipFill>
                <a:blip r:embed="rId2"/>
                <a:stretch>
                  <a:fillRect t="-1192" r="-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50584C-5FB4-4CEF-82B2-AE538292B46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7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C8AFF37-63F5-48DD-8389-7167DF3412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02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температура, t артқан сайын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эквивалентті электрөт­кіз­гіштік артады.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0215" algn="l"/>
              </a:tabLst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электролит концентрациясы, С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артқан сайын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эквива­лент­ті электрөткізгіштік кемиді. Сұйытылған күшті электролит­тер </a:t>
            </a:r>
            <a:b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=1 үшін Онзагер теңдеуі орындалады: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kk-KZ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B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– тұрақты константа, теңдеу бойынша тәуелділік </a:t>
            </a:r>
            <a:b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ƒ (C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координаталарында 4-сурет тұрғызылады.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 кондуктометрия әдісі аналитикалық мақсатта электро­лит ерітіндісінің бақылауын және көптеген өндірістік процес­тер­ді бақылау үшін кеңінен қолданылады. Мысалы, қағаз өнер­кәсібінде, сұйық тағамдардың құрамын, дистилденген судың таза­лығын тексеруде және т.б. Әдістің артықшылығы қара­пайым, сезімтал, дәлдігі жоғары (2%).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09B7D0-3317-4F4E-BA35-DFD0764E53A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71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0AF1F20-EF23-4F92-A145-B5068612FA7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476672"/>
            <a:ext cx="7920880" cy="5904656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ACFF440-18AD-45E8-ABEB-0F72DB60594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7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33AA5-2E11-4B75-80E9-4C554041C1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Амперметрлік титрлеу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Практикада вольтамперметрияның жанама түрі – ампер­метрлік титрлеу кеңінен қолданылады, ол белгілі тұрақты кер­неуде электрхимиялық ұяшықтағы электродтар арасындағы ток шамасын өлшеуге негізделген. Амперметрлік титрлеу тәуелді­лігі ток күші мен титрант көлемі арқылы беріледі.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spc="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Амперметрлік титрлеуде электрактивті қосылыстың электрхимиялық реакцияға түсуіне байланысты бірнеше титрлеу қисықтары алынады (2-сурет). Титрлеудің эквивалентті нүктесі диффузиялық токтың өсу немесе төмендеуі арқылы анықталады.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Егер де титрленетін зат, титрант және реакция өнімі де электрактивті болмаса титрлеу қисығында диффузиялық ток тұрақты болады да, төмендейді, реакцияның аяқталғанын тіркеу үшін амперметрлік индикатор қолданады.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F4A628-F422-4B6C-BEFD-AA50AEAD3BE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72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87E9499-0B57-4620-9C6E-8F6F4A8DCFD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476672"/>
            <a:ext cx="8064896" cy="5976664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6D82B6A-89BC-474A-B77A-52EE6A5888E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17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C91CCD6-E65E-4088-BF27-97E96535B72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3528" y="548680"/>
            <a:ext cx="7992888" cy="5760640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99E82C-9442-41C6-B742-09556BA0A1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98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35E941C-8AF0-4D98-BAC6-97FA3372DF2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404664"/>
            <a:ext cx="7776864" cy="6025753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B5AA8F-D34F-4DC7-B653-E871CC8703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2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A03590B-2ECD-4ADB-AD90-939F2C28392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476672"/>
            <a:ext cx="7704856" cy="6048672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2CFA43-B89E-4D4D-B618-419292DBEC8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18B8F50-841D-497C-AC3D-690B5D40F197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6632"/>
                <a:ext cx="8003232" cy="6357320"/>
              </a:xfrm>
            </p:spPr>
            <p:txBody>
              <a:bodyPr>
                <a:normAutofit fontScale="92500" lnSpcReduction="2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b="1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Кондуктометрия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Кондуктометрия әдісі зерттелетін ерітіндінің меншікті электр өткізгіштігін өлшеуге негізделген әдіс. Ерітіндінің элек­трөткізгіштігі (W немесе G) кедергіге (R) кері шама: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kk-KZ" sz="24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kk-KZ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>
                  <a:lnSpc>
                    <a:spcPct val="107000"/>
                  </a:lnSpc>
                  <a:spcAft>
                    <a:spcPts val="800"/>
                  </a:spcAft>
                </a:pP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Электрөткізгіштің өлшем бірлігі 1/Ом немесе сименс См.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Әдісте аналитикалық белгі электрод арасындағы кеңістікте молекулалардың иондарға диссоциациялануы және сырттан берілген кернеу әсерінен иондардың миграциялануы арқылы орындалады. Осыған орай кондуктометрия тек қана ерітінділер­ді зерттей алады және әдіс кондуктометриялық ұяшықта жүреді. Кондуктометриялық ұяшық – зерттелетін ерітінді құйылатын функциялары бірдей екі бірдей электродтан тұратын шыны құты.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18B8F50-841D-497C-AC3D-690B5D40F1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6632"/>
                <a:ext cx="8003232" cy="6357320"/>
              </a:xfrm>
              <a:blipFill>
                <a:blip r:embed="rId2"/>
                <a:stretch>
                  <a:fillRect t="-1438" r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4AFBB5-374A-401A-8FEF-9C403954B28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7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87D882-97E1-471C-A57A-02BCBBB853E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88640"/>
                <a:ext cx="8281416" cy="6285312"/>
              </a:xfrm>
            </p:spPr>
            <p:txBody>
              <a:bodyPr>
                <a:normAutofit fontScale="92500" lnSpcReduction="2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Өлшеу жүргізуге шыны құтының геометриялық формасы әсер етеді, оның сипаттамасы боп ұяшықтың (құтының) кон­стантасы (θ) алынады: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kk-KZ" sz="2400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θ</m:t>
                      </m:r>
                      <m:r>
                        <a:rPr lang="kk-KZ" sz="24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kk-KZ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kk-KZ" sz="24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kk-KZ" sz="24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 </m:t>
                    </m:r>
                  </m:oMath>
                </a14:m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электрод арасындағы арақашықтық; S – электродтың беттік ауданы.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Қолданылатын электродтар платинадан, тоттанбайтын бо­лат­тан және т.б. материалдардан жасалады, олар бірдей, инертті, бір-біріне параллель, нақты орнықтырылған </a:t>
                </a:r>
                <a14:m>
                  <m:oMath xmlns:m="http://schemas.openxmlformats.org/officeDocument/2006/math">
                    <m:r>
                      <a:rPr lang="kk-KZ" sz="24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kk-KZ" sz="24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4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𝑐𝑜𝑛𝑠𝑡</m:t>
                    </m:r>
                  </m:oMath>
                </a14:m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және бір­дей беттік ауданы S = const бар болу керек. Өлшеу құралдары ретінде кондуктометрлер (электр өткізгіштік өлшенеді) немесе айнымалы ток көпіршіктері (электр кедергісі өлшенеді) пайдала­нылады.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Кондуктометриялық әдіс орындалуына қарай </a:t>
                </a:r>
                <a:r>
                  <a:rPr lang="kk-KZ" sz="2400" i="1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тура</a:t>
                </a:r>
                <a:r>
                  <a:rPr lang="kk-KZ" sz="2400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және </a:t>
                </a:r>
                <a:r>
                  <a:rPr lang="kk-KZ" sz="2400" i="1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жанама</a:t>
                </a:r>
                <a:r>
                  <a:rPr lang="kk-KZ" sz="2400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берілетін айнымалы ток жиілігіне қарай </a:t>
                </a:r>
                <a:r>
                  <a:rPr lang="kk-KZ" sz="2400" i="1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төмен жиі­лікті</a:t>
                </a:r>
                <a:r>
                  <a:rPr lang="kk-KZ" sz="2400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(50Гц) және </a:t>
                </a:r>
                <a:r>
                  <a:rPr lang="kk-KZ" sz="2400" i="1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жоғары жиілікті</a:t>
                </a:r>
                <a:r>
                  <a:rPr lang="kk-KZ" sz="2400" kern="1200" spc="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(&gt;1 МГц) болып бөлінеді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87D882-97E1-471C-A57A-02BCBBB853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88640"/>
                <a:ext cx="8281416" cy="6285312"/>
              </a:xfrm>
              <a:blipFill>
                <a:blip r:embed="rId2"/>
                <a:stretch>
                  <a:fillRect t="-1358" r="-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CA6A0E-68C7-4206-A0D2-848925EA521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9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D1C90F6-3555-4BD3-BD63-90305AAF16ED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260648"/>
                <a:ext cx="7859216" cy="6213304"/>
              </a:xfrm>
            </p:spPr>
            <p:txBody>
              <a:bodyPr>
                <a:normAutofit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Ом заңы бойынша электрлік кедергі былай өрнектеледі: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400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R</m:t>
                    </m:r>
                    <m:r>
                      <a:rPr lang="kk-KZ" sz="2400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U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kk-KZ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</m:t>
                        </m:r>
                      </m:den>
                    </m:f>
                  </m:oMath>
                </a14:m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spc="-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мұндағы U – кернеу, В (потенциалдар айырымы), </a:t>
                </a: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spc="-1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 – ток күші, А.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Ол меншікті кедергімен байланысты: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kk-KZ" sz="24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kk-KZ" sz="2400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𝜌</m:t>
                        </m:r>
                        <m:r>
                          <a:rPr lang="ru-RU" sz="2400" b="0" i="1" kern="12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∙ </m:t>
                        </m:r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num>
                      <m:den>
                        <m:r>
                          <a:rPr lang="kk-KZ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spc="-2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мұндағы </a:t>
                </a:r>
                <a14:m>
                  <m:oMath xmlns:m="http://schemas.openxmlformats.org/officeDocument/2006/math">
                    <m:r>
                      <a:rPr lang="kk-KZ" sz="2400" i="1" kern="1200" spc="-2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kk-KZ" sz="2400" kern="1200" spc="-2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меншікті кедергі, Oм · см. Егер </a:t>
                </a:r>
                <a:r>
                  <a:rPr lang="en-US" i="1" spc="-2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kk-KZ" sz="2400" kern="1200" spc="-2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см және S = 1 см</a:t>
                </a:r>
                <a:r>
                  <a:rPr lang="kk-KZ" sz="2400" kern="1200" spc="-2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болатын болса R =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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яғни меншікті кедергі 1 см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ерітінді үшін дұрыс.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D1C90F6-3555-4BD3-BD63-90305AAF1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260648"/>
                <a:ext cx="7859216" cy="6213304"/>
              </a:xfrm>
              <a:blipFill>
                <a:blip r:embed="rId2"/>
                <a:stretch>
                  <a:fillRect t="-785" r="-1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759063-5D8C-41FC-BB73-2CCE9FAD0EE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0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8880</TotalTime>
  <Words>1087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Cambria Math</vt:lpstr>
      <vt:lpstr>Century Schoolbook</vt:lpstr>
      <vt:lpstr>Times New Roman</vt:lpstr>
      <vt:lpstr>Wingdings</vt:lpstr>
      <vt:lpstr>Wingdings 2</vt:lpstr>
      <vt:lpstr>Эркер</vt:lpstr>
      <vt:lpstr>Әл-Фараби атындағы Қазақ ұлттық университеті Химия және химиялық технология факультеті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Акмарал Исмаилова</cp:lastModifiedBy>
  <cp:revision>290</cp:revision>
  <dcterms:created xsi:type="dcterms:W3CDTF">2012-02-27T19:01:21Z</dcterms:created>
  <dcterms:modified xsi:type="dcterms:W3CDTF">2021-03-25T18:20:55Z</dcterms:modified>
</cp:coreProperties>
</file>